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89" r:id="rId5"/>
    <p:sldId id="286" r:id="rId6"/>
    <p:sldId id="292" r:id="rId7"/>
    <p:sldId id="293" r:id="rId8"/>
    <p:sldId id="294" r:id="rId9"/>
    <p:sldId id="296" r:id="rId10"/>
    <p:sldId id="318" r:id="rId11"/>
    <p:sldId id="297" r:id="rId12"/>
    <p:sldId id="298" r:id="rId13"/>
    <p:sldId id="299" r:id="rId14"/>
    <p:sldId id="319" r:id="rId15"/>
    <p:sldId id="320" r:id="rId16"/>
    <p:sldId id="321" r:id="rId17"/>
    <p:sldId id="300" r:id="rId18"/>
    <p:sldId id="301" r:id="rId19"/>
    <p:sldId id="306" r:id="rId20"/>
    <p:sldId id="307" r:id="rId21"/>
    <p:sldId id="308" r:id="rId22"/>
    <p:sldId id="309" r:id="rId23"/>
    <p:sldId id="311" r:id="rId24"/>
    <p:sldId id="310" r:id="rId25"/>
    <p:sldId id="312" r:id="rId26"/>
    <p:sldId id="313" r:id="rId27"/>
    <p:sldId id="314" r:id="rId28"/>
    <p:sldId id="315" r:id="rId29"/>
    <p:sldId id="316" r:id="rId30"/>
    <p:sldId id="322" r:id="rId31"/>
    <p:sldId id="323" r:id="rId32"/>
    <p:sldId id="271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77" d="100"/>
          <a:sy n="77" d="100"/>
        </p:scale>
        <p:origin x="926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8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0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 analysis for this slide is required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76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/>
              <a:t>LENDING CLUB CASE STUDY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4044000" y="4167564"/>
            <a:ext cx="4104000" cy="935600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 fontScale="70000" lnSpcReduction="20000"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ML 62 batch</a:t>
            </a:r>
          </a:p>
          <a:p>
            <a:r>
              <a:rPr lang="en-US" dirty="0" err="1"/>
              <a:t>Anandh</a:t>
            </a:r>
            <a:r>
              <a:rPr lang="en-US" dirty="0"/>
              <a:t> M</a:t>
            </a:r>
          </a:p>
          <a:p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Varsha Kannan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8E4C2-803E-4D02-C56B-F012E2037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0905" y="1785759"/>
            <a:ext cx="5157787" cy="438914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Most of the borrowers prefer to get loan amount between 5k to 15k.</a:t>
            </a:r>
          </a:p>
          <a:p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3: UNIVARIATE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2564876" y="128561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high range of customers in the following scenarios: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0F6C9-250E-B9BC-2014-30CF4F5A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81" y="2708219"/>
            <a:ext cx="6121434" cy="30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C4151-FCDF-129B-B4C4-9E0A26C78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5757" y="1690688"/>
            <a:ext cx="6564105" cy="450215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 Almost of the borrowers gets interest rate between 9% to 14%.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5C74C-369F-F7F0-4716-B22CEE5D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75E43ED-FCDA-A107-DC4A-0C8876EC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3: UNIVARIATE ANALYSIS OBSERVATIONS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85968-F671-BD34-03D8-4A67FBF1510E}"/>
              </a:ext>
            </a:extLst>
          </p:cNvPr>
          <p:cNvSpPr txBox="1"/>
          <p:nvPr/>
        </p:nvSpPr>
        <p:spPr>
          <a:xfrm>
            <a:off x="2564876" y="128561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high range of customers in the following scenarios: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BE5C9-D25B-6FE5-A08E-85FD5F21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5" y="2421528"/>
            <a:ext cx="7563906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2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C4151-FCDF-129B-B4C4-9E0A26C78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5757" y="1690688"/>
            <a:ext cx="8438321" cy="450215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 For each year number of borrowers keeps on increasing and they opt for 36 months tenure.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5C74C-369F-F7F0-4716-B22CEE5D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75E43ED-FCDA-A107-DC4A-0C8876EC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3: UNIVARIATE ANALYSIS OBSERVATIONS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85968-F671-BD34-03D8-4A67FBF1510E}"/>
              </a:ext>
            </a:extLst>
          </p:cNvPr>
          <p:cNvSpPr txBox="1"/>
          <p:nvPr/>
        </p:nvSpPr>
        <p:spPr>
          <a:xfrm>
            <a:off x="2564876" y="128561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high range of customers in the following scenarios: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11C9E-AA12-4438-8004-8A76C2A8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65" y="2380856"/>
            <a:ext cx="6978927" cy="44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7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C4151-FCDF-129B-B4C4-9E0A26C78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5757" y="1690688"/>
            <a:ext cx="8438321" cy="450215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Loans approved on Q4 are more likely to default.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5C74C-369F-F7F0-4716-B22CEE5D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75E43ED-FCDA-A107-DC4A-0C8876EC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3: UNIVARIATE ANALYSIS OBSERVATIONS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85968-F671-BD34-03D8-4A67FBF1510E}"/>
              </a:ext>
            </a:extLst>
          </p:cNvPr>
          <p:cNvSpPr txBox="1"/>
          <p:nvPr/>
        </p:nvSpPr>
        <p:spPr>
          <a:xfrm>
            <a:off x="2564876" y="128561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high range of customers in the following scenarios: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9E650-1FFE-A406-E749-FA1E5384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288"/>
            <a:ext cx="12192000" cy="3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8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8E4C2-803E-4D02-C56B-F012E2037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0520"/>
            <a:ext cx="10629056" cy="438914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Most of the borrowings happens for debt consolidation and credit card bill payment.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3: UNIVARIATE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2564876" y="128561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high range of customers in the following scenarios: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C7E4AF-9DCA-F274-686C-BA730DC0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368" y="2201319"/>
            <a:ext cx="7676736" cy="429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3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8E4C2-803E-4D02-C56B-F012E2037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4510" y="1785759"/>
            <a:ext cx="5157787" cy="438914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Very least of the borrowers has a own house.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3: UNIVARIATE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2564876" y="128561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high range of customers in the following scenarios: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D1AFFB-8D01-8BDA-93A3-7D157093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2189714"/>
            <a:ext cx="82677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0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4: BIVARIATE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3481633" y="1387219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EMPLOYMENT LENGTH VS LOAN STATUS</a:t>
            </a:r>
            <a:endParaRPr lang="en-IN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9858674-03F4-703F-DE51-84B20E0C1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997207"/>
            <a:ext cx="5157787" cy="507887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Borrowers with 10+ years of employment length are more likely to charge off.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79D29-2C43-C697-8809-0BA13358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68" y="2046992"/>
            <a:ext cx="7342532" cy="46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75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4: BIVARIATE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3538807" y="1411628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OWNERSHIP VS LOAN AMOUNT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6BA463-619E-4E6F-4A12-A4DC399DA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36098" y="2646919"/>
            <a:ext cx="5157787" cy="440390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Borrowers living on mortgage with loan amount greater than 12k are likely to charge off.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8E7CD4-9B02-3F5A-1FCF-FE1909EC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197" y="2074409"/>
            <a:ext cx="7187234" cy="428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5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D9CC0-AFB9-E7A4-F172-BFD43C0D7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043" y="1968321"/>
            <a:ext cx="10515600" cy="438914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Loan for debt consolidation, credit card, small business with average loan amount greater than 12000 are more likely to default.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4: BIVARIATE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3837494" y="1405617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LOAN AMOUNT VS PURPOSE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F032DF-3CFB-0FF9-7223-85F507AF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36" y="2483810"/>
            <a:ext cx="8915814" cy="43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0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D9CC0-AFB9-E7A4-F172-BFD43C0D7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0" y="2396366"/>
            <a:ext cx="2733261" cy="438914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Loan with highest interest rate in all buckets are more likely to charge off.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4: BIVARIATE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3499154" y="1321356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loan amount bucket vs interest rate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0A21F-DA4C-1AFC-E062-D38CE5DF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78" y="1830003"/>
            <a:ext cx="9581322" cy="502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5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0"/>
            <a:ext cx="6991350" cy="6858000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499893" y="1664970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 perform Exploratory data analysis, on the provided bank customer data, to come up with the insights on the scenarios when a customer would default the loan.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D9CC0-AFB9-E7A4-F172-BFD43C0D7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7930" y="1683709"/>
            <a:ext cx="11488030" cy="438914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Loan provided for house, debt consolidation, small business with highest interest rate are more likely to charge off.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4: BIVARIATE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3714946" y="1314377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 rate vs purpose: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33ABE-7AA3-C90B-E7F8-1F172E0F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828" y="2182256"/>
            <a:ext cx="9104658" cy="44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7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D9CC0-AFB9-E7A4-F172-BFD43C0D7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6039" y="1894788"/>
            <a:ext cx="11719943" cy="438914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Longer tenure has the higher interest rate and people in this term with interest rate between 15-20% is more likely to charge off. Shorter tenure has the lower interest rate and people in this term with interest rate between 10-15% is more likely to charge off.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4: BIVARIATE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2957634" y="1238740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 RATE VS TERM: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0970F-8265-8985-6392-4367FCFB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3850"/>
            <a:ext cx="12192000" cy="40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89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D9CC0-AFB9-E7A4-F172-BFD43C0D7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4781" y="1654946"/>
            <a:ext cx="11282621" cy="438914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Borrower within grade E,F,G and with average loan amount greater than 15000 are more likely to charge off.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4: BIVARIATE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3976232" y="1310981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LOAN AMOUNT VS GRADE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C1865-DBDB-FF13-7CF1-A6801B96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98" y="2196548"/>
            <a:ext cx="10369848" cy="44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64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D9CC0-AFB9-E7A4-F172-BFD43C0D7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73519" y="1690688"/>
            <a:ext cx="11292560" cy="438914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Borrowers with verification status "not-verified" has loan amount with 5k to 12.5k are more likely to charge off.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Borrowers with verification status "not-verified" and "verified" has a equal proportion in charge off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4: BIVARIATE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3270555" y="1230492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LOAN AMOUNT VS VERIFICATION STATUS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A41E0-DBA3-50FA-0527-D3B05193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1" y="2468359"/>
            <a:ext cx="11956773" cy="40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23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D9CC0-AFB9-E7A4-F172-BFD43C0D7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49" y="1654946"/>
            <a:ext cx="11302499" cy="438914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As the number of installment increase the borrowers with high interest rate are more likely to charge off.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4: BIVARIATE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2564876" y="128561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Loan amount vs employment period: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366F2-6C17-D752-78D4-65071A3DF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95" y="2024278"/>
            <a:ext cx="7885128" cy="47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01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D9CC0-AFB9-E7A4-F172-BFD43C0D7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07134" y="2420374"/>
            <a:ext cx="5183188" cy="438914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loan_amnt</a:t>
            </a:r>
            <a:r>
              <a:rPr lang="en-US" sz="1800" dirty="0">
                <a:effectLst/>
                <a:latin typeface="Calibri" panose="020F0502020204030204" pitchFamily="34" charset="0"/>
              </a:rPr>
              <a:t> has strong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positve</a:t>
            </a:r>
            <a:r>
              <a:rPr lang="en-US" sz="1800" dirty="0">
                <a:effectLst/>
                <a:latin typeface="Calibri" panose="020F0502020204030204" pitchFamily="34" charset="0"/>
              </a:rPr>
              <a:t> correlation with installment,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total_payment_inv</a:t>
            </a:r>
            <a:r>
              <a:rPr lang="en-US" sz="1800" dirty="0">
                <a:effectLst/>
                <a:latin typeface="Calibri" panose="020F0502020204030204" pitchFamily="34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loan_amnt</a:t>
            </a:r>
            <a:r>
              <a:rPr lang="en-US" sz="1800" dirty="0">
                <a:effectLst/>
                <a:latin typeface="Calibri" panose="020F0502020204030204" pitchFamily="34" charset="0"/>
              </a:rPr>
              <a:t> has intermediate positive correlation with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annual_inc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int_rate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total_acc</a:t>
            </a:r>
            <a:r>
              <a:rPr lang="en-US" sz="1800" dirty="0">
                <a:effectLst/>
                <a:latin typeface="Calibri" panose="020F0502020204030204" pitchFamily="34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open_acc</a:t>
            </a:r>
            <a:r>
              <a:rPr lang="en-US" sz="1800" dirty="0">
                <a:effectLst/>
                <a:latin typeface="Calibri" panose="020F0502020204030204" pitchFamily="34" charset="0"/>
              </a:rPr>
              <a:t> has strong positive correlation with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total_acc</a:t>
            </a:r>
            <a:r>
              <a:rPr lang="en-US" sz="1800" dirty="0">
                <a:effectLst/>
                <a:latin typeface="Calibri" panose="020F0502020204030204" pitchFamily="34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pub_rec</a:t>
            </a:r>
            <a:r>
              <a:rPr lang="en-US" sz="1800" dirty="0">
                <a:effectLst/>
                <a:latin typeface="Calibri" panose="020F0502020204030204" pitchFamily="34" charset="0"/>
              </a:rPr>
              <a:t> has strong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positve</a:t>
            </a:r>
            <a:r>
              <a:rPr lang="en-US" sz="1800" dirty="0">
                <a:effectLst/>
                <a:latin typeface="Calibri" panose="020F0502020204030204" pitchFamily="34" charset="0"/>
              </a:rPr>
              <a:t> correlation with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pub_rec_bankruptcies</a:t>
            </a:r>
            <a:r>
              <a:rPr lang="en-US" sz="1800" dirty="0">
                <a:effectLst/>
                <a:latin typeface="Calibri" panose="020F0502020204030204" pitchFamily="34" charset="0"/>
              </a:rPr>
              <a:t>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5: MULTIVARIATE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2564876" y="128561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heatmap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0F5AA-1884-2E42-C70E-EC0CCCE7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362" y="1369200"/>
            <a:ext cx="6335638" cy="544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D9CC0-AFB9-E7A4-F172-BFD43C0D7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536" y="1785759"/>
            <a:ext cx="11102804" cy="438914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When the loan amount increases, number of installment,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total_pymnt_inv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int_rate</a:t>
            </a:r>
            <a:r>
              <a:rPr lang="en-US" sz="1800" dirty="0">
                <a:effectLst/>
                <a:latin typeface="Calibri" panose="020F0502020204030204" pitchFamily="34" charset="0"/>
              </a:rPr>
              <a:t> also increases.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Borrowers with verification status "Not-Verified" are most likely to get loan less than 25k (Charge off).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Borrowers with verification status "Verified" are most likely to get loan greater than 25k (Charge off).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244" y="242279"/>
            <a:ext cx="10515600" cy="1325563"/>
          </a:xfrm>
        </p:spPr>
        <p:txBody>
          <a:bodyPr/>
          <a:lstStyle/>
          <a:p>
            <a:r>
              <a:rPr lang="en-US" dirty="0"/>
              <a:t>STEP 5: MULTIVARIATE ANALYSIS OBSERVATIONS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FF76-EC5B-06BE-278D-90950AD2D977}"/>
              </a:ext>
            </a:extLst>
          </p:cNvPr>
          <p:cNvSpPr txBox="1"/>
          <p:nvPr/>
        </p:nvSpPr>
        <p:spPr>
          <a:xfrm>
            <a:off x="723156" y="1203738"/>
            <a:ext cx="106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a pair plot for 'installment', '</a:t>
            </a:r>
            <a:r>
              <a:rPr lang="en-US" dirty="0" err="1"/>
              <a:t>total_pymnt_inv</a:t>
            </a:r>
            <a:r>
              <a:rPr lang="en-US" dirty="0"/>
              <a:t>', '</a:t>
            </a:r>
            <a:r>
              <a:rPr lang="en-US" dirty="0" err="1"/>
              <a:t>int_rate</a:t>
            </a:r>
            <a:r>
              <a:rPr lang="en-US" dirty="0"/>
              <a:t>' vs loan amount by verification status as hue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E8CD2-6DE3-19F7-1744-EE89BC33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5" y="2611177"/>
            <a:ext cx="11258707" cy="414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9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D9CC0-AFB9-E7A4-F172-BFD43C0D7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536" y="1785759"/>
            <a:ext cx="11102804" cy="438914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Borrowers with lower term has higher installments comparatively.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Borrowers with 60 months term has highest share to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total_pymnt_inv</a:t>
            </a:r>
            <a:r>
              <a:rPr lang="en-US" sz="1800" dirty="0">
                <a:effectLst/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244" y="242279"/>
            <a:ext cx="10515600" cy="1325563"/>
          </a:xfrm>
        </p:spPr>
        <p:txBody>
          <a:bodyPr/>
          <a:lstStyle/>
          <a:p>
            <a:r>
              <a:rPr lang="en-US" dirty="0"/>
              <a:t>STEP 5: MULTIVARIATE ANALYSIS OBSERVATIONS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93766-7FBD-C506-DBAE-D2E7626A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60" y="2580416"/>
            <a:ext cx="10613956" cy="417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B03226-7C08-1436-6ACB-F4AA8E2BF515}"/>
              </a:ext>
            </a:extLst>
          </p:cNvPr>
          <p:cNvSpPr txBox="1"/>
          <p:nvPr/>
        </p:nvSpPr>
        <p:spPr>
          <a:xfrm>
            <a:off x="861391" y="1205366"/>
            <a:ext cx="106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a pair plot for 'installment', '</a:t>
            </a:r>
            <a:r>
              <a:rPr lang="en-US" dirty="0" err="1"/>
              <a:t>total_pymnt_inv</a:t>
            </a:r>
            <a:r>
              <a:rPr lang="en-US" dirty="0"/>
              <a:t>', '</a:t>
            </a:r>
            <a:r>
              <a:rPr lang="en-US" dirty="0" err="1"/>
              <a:t>int_rate</a:t>
            </a:r>
            <a:r>
              <a:rPr lang="en-US" dirty="0"/>
              <a:t>' vs loan amount by term as hue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94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D9CC0-AFB9-E7A4-F172-BFD43C0D7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080" y="1785759"/>
            <a:ext cx="3591338" cy="438914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Across all categories of home ownership, borrowers with loan amount less than 25k are most like to be source verified.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Across all categories of home ownership, borrowers with loan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 amount greater than 25k gets verified.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7AC2-B332-7B67-B8BB-E3583A4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78FCC12-E1E4-98CA-F308-0A8BA1DD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244" y="242279"/>
            <a:ext cx="10515600" cy="1325563"/>
          </a:xfrm>
        </p:spPr>
        <p:txBody>
          <a:bodyPr/>
          <a:lstStyle/>
          <a:p>
            <a:r>
              <a:rPr lang="en-US" dirty="0"/>
              <a:t>STEP 5: MULTIVARIATE ANALYSIS OBSERVATIONS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03226-7C08-1436-6ACB-F4AA8E2BF515}"/>
              </a:ext>
            </a:extLst>
          </p:cNvPr>
          <p:cNvSpPr txBox="1"/>
          <p:nvPr/>
        </p:nvSpPr>
        <p:spPr>
          <a:xfrm>
            <a:off x="861391" y="1205366"/>
            <a:ext cx="106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a swarm plot for home ownership vs loan amount by term as hue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6CB8C-5CA0-60D7-33B0-02B0C6924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44" y="1785759"/>
            <a:ext cx="8519077" cy="49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0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Placeholder 6" descr="Two men look at laptop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781223"/>
            <a:ext cx="6024983" cy="2736901"/>
          </a:xfrm>
        </p:spPr>
      </p:pic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BBC206-CA89-7E82-8AF0-39DD817DF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7105" y="754144"/>
            <a:ext cx="5055107" cy="55712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is risky for the bank to give loan when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Borrowers with high interest and 10+ years of employment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Borrowers living on mortgage with loan amount greater than 12000.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Loan for debt consolidation, credit card, small business with loan amount greater than 12000.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any loan amount provided with an average interest rate higher than 13%.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Loan provided for house purpose with average interest grater than 15%.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Loan provided with an average of 12.5% interest rate for 36months of tenure.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Loan provided with an average of 16.5% interest rate for 60months of tenure.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loan amount greater than 15000 with grade E, F, 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Installments between 800 - 12000 with average interest greater than 15%.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interest rate of 17% with installment greater than 12000.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STEPS FOLLOWED FOR EDA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02250867"/>
              </p:ext>
            </p:extLst>
          </p:nvPr>
        </p:nvGraphicFramePr>
        <p:xfrm>
          <a:off x="880708" y="2488919"/>
          <a:ext cx="10473092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18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4620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8810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/>
                          </a:solidFill>
                          <a:latin typeface="+mj-lt"/>
                        </a:rPr>
                        <a:t>DATA UNDERSTANDING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/>
                          </a:solidFill>
                          <a:latin typeface="+mj-lt"/>
                        </a:rPr>
                        <a:t>DATA CLEANING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/>
                          </a:solidFill>
                          <a:latin typeface="+mj-lt"/>
                        </a:rPr>
                        <a:t>UNIVARIATE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/>
                          </a:solidFill>
                          <a:latin typeface="+mj-lt"/>
                        </a:rPr>
                        <a:t>BIVARIATE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/>
                          </a:solidFill>
                          <a:latin typeface="+mj-lt"/>
                        </a:rPr>
                        <a:t>MULTIVARIATE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Going through the given info from data dictionary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Performing steps to create a better dataset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Analysis based on a single variable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Analysis based on comparison with double variable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Exploring relationships between the variables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/>
          <p:nvPr/>
        </p:nvCxnSpPr>
        <p:spPr>
          <a:xfrm>
            <a:off x="5988650" y="4256759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4476556" y="4652759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179108" y="587294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A78A-591B-F013-59E1-D1BB2C1E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DATA SOURCING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14AB-1CA7-FDCF-354A-BA6DD710E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are provided with the dataset by UPGRAD, loan.csv dataset and a data dictionary to go through and understand the column details from it.</a:t>
            </a:r>
          </a:p>
          <a:p>
            <a:r>
              <a:rPr lang="en-US" sz="2400" dirty="0"/>
              <a:t>Totally there are 39717 rows, and 111 columns</a:t>
            </a:r>
          </a:p>
          <a:p>
            <a:r>
              <a:rPr lang="en-US" sz="2400" dirty="0"/>
              <a:t>We can briefly see and understand that there are many columns with null values only, and few columns that require to be filled with missing values.</a:t>
            </a: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AE85D-C18F-3FE4-FC18-5B638221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00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1018-293F-DFC3-3034-38D9A1EE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CLEANING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6D8DF-E126-9711-5982-51BD5927E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We have removed all the columns containing the null values.</a:t>
            </a:r>
          </a:p>
          <a:p>
            <a:pPr marL="0" indent="0">
              <a:buNone/>
            </a:pPr>
            <a:r>
              <a:rPr lang="en-US" dirty="0"/>
              <a:t>2. We have then found that there are columns containing only single values, so we removed it as it would not help in the analysis.</a:t>
            </a:r>
          </a:p>
          <a:p>
            <a:pPr marL="0" indent="0">
              <a:buNone/>
            </a:pPr>
            <a:r>
              <a:rPr lang="en-IN" dirty="0"/>
              <a:t>3. Then we calculated the percentage of null values present in each column of the dataset and removed the columns having null value percentage above 60%.</a:t>
            </a:r>
          </a:p>
          <a:p>
            <a:pPr marL="0" indent="0">
              <a:buNone/>
            </a:pPr>
            <a:r>
              <a:rPr lang="en-IN" dirty="0"/>
              <a:t>4. We dropped the columns the irrelevant columns that wouldn’t provide us much help with our objective.</a:t>
            </a:r>
          </a:p>
          <a:p>
            <a:pPr marL="0" indent="0">
              <a:buNone/>
            </a:pPr>
            <a:r>
              <a:rPr lang="en-IN" dirty="0"/>
              <a:t>5. Dropped the rows containing loan status as “current”, as our goal is to predict if in future the customer would default or not.</a:t>
            </a:r>
          </a:p>
          <a:p>
            <a:pPr marL="0" indent="0">
              <a:buNone/>
            </a:pPr>
            <a:r>
              <a:rPr lang="en-IN" dirty="0"/>
              <a:t>6. We have handled the missing values using median for numerical columns and mode for categorical columns</a:t>
            </a:r>
          </a:p>
          <a:p>
            <a:pPr marL="0" indent="0">
              <a:buNone/>
            </a:pPr>
            <a:r>
              <a:rPr lang="en-IN" dirty="0"/>
              <a:t>7. We have standardized the columns like </a:t>
            </a:r>
            <a:r>
              <a:rPr lang="en-IN" dirty="0" err="1"/>
              <a:t>int_rate</a:t>
            </a:r>
            <a:r>
              <a:rPr lang="en-IN" dirty="0"/>
              <a:t>, </a:t>
            </a:r>
            <a:r>
              <a:rPr lang="en-IN" dirty="0" err="1"/>
              <a:t>revol_util</a:t>
            </a:r>
            <a:r>
              <a:rPr lang="en-IN" dirty="0"/>
              <a:t> by removing the % symbol and converting it to a numerical value.</a:t>
            </a:r>
          </a:p>
          <a:p>
            <a:pPr marL="0" indent="0">
              <a:buNone/>
            </a:pPr>
            <a:r>
              <a:rPr lang="en-IN" dirty="0"/>
              <a:t>8. Finally we have removed the outliers by visualizing it using box plots and removing it using the percentile method.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B4B49-DF97-62E6-8A5E-F9FF49AD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6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BE4015-F41D-51C8-9D59-7351D5B5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C98D9-315F-DC81-15D7-C37A6253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UNIVARIATE ANALYSIS OBSERVATIONS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C21C3-67E2-BF63-10A4-18959A0579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the feature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annual_inc</a:t>
            </a:r>
            <a:r>
              <a:rPr lang="en-US" sz="1800" dirty="0">
                <a:effectLst/>
                <a:latin typeface="Calibri" panose="020F0502020204030204" pitchFamily="34" charset="0"/>
              </a:rPr>
              <a:t>" has outliers in the upper fence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087F0D-D84F-93E6-D346-F57BFF3EC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799" y="1789883"/>
            <a:ext cx="5181600" cy="4351338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There is a huge jump between 99 and 100 % of data in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annual_inc</a:t>
            </a:r>
            <a:r>
              <a:rPr lang="en-US" sz="1800" dirty="0">
                <a:effectLst/>
                <a:latin typeface="Calibri" panose="020F0502020204030204" pitchFamily="34" charset="0"/>
              </a:rPr>
              <a:t>" and that can be trimmed.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D2D75-27A3-1EB7-5A6C-6D887ACF50A3}"/>
              </a:ext>
            </a:extLst>
          </p:cNvPr>
          <p:cNvSpPr txBox="1"/>
          <p:nvPr/>
        </p:nvSpPr>
        <p:spPr>
          <a:xfrm>
            <a:off x="2564876" y="128561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high range of customers in the following scenarios: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73F62B-6A05-E7A8-FDA4-BD057593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647"/>
            <a:ext cx="12192000" cy="380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BE4015-F41D-51C8-9D59-7351D5B5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C98D9-315F-DC81-15D7-C37A6253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UNIVARIATE ANALYSIS OBSERVATIONS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C21C3-67E2-BF63-10A4-18959A057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058939" cy="4351338"/>
          </a:xfrm>
        </p:spPr>
        <p:txBody>
          <a:bodyPr/>
          <a:lstStyle/>
          <a:p>
            <a:r>
              <a:rPr lang="en-US" dirty="0"/>
              <a:t>After outlier removal, we can see that the majority of borrower’s income lies between 40k-80k range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D2D75-27A3-1EB7-5A6C-6D887ACF50A3}"/>
              </a:ext>
            </a:extLst>
          </p:cNvPr>
          <p:cNvSpPr txBox="1"/>
          <p:nvPr/>
        </p:nvSpPr>
        <p:spPr>
          <a:xfrm>
            <a:off x="2564876" y="128561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high range of customers in the following scenarios: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E3095-0C4A-2C16-A5EE-A7C6BF1D7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8685"/>
            <a:ext cx="12192000" cy="377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18AFE-E5A1-C3BE-7928-2C0C038B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057" y="1663849"/>
            <a:ext cx="5157787" cy="450215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The average interest rate is 12% but there is huge jump after 75 percentile.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7E62A-E3F8-ECA6-9641-425DA0A6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EA8D58B-3AC4-87CE-96FD-C04122C3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3: UNIVARIATE ANALYSIS OBSERVATIONS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49B37-9012-5CEE-FBD3-E168FCC07D7D}"/>
              </a:ext>
            </a:extLst>
          </p:cNvPr>
          <p:cNvSpPr txBox="1"/>
          <p:nvPr/>
        </p:nvSpPr>
        <p:spPr>
          <a:xfrm>
            <a:off x="2471844" y="129379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high range of customers in the following scenarios: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D0B1D-7F57-9EA2-E9A6-B04D0C42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953"/>
            <a:ext cx="12192000" cy="37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9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C4151-FCDF-129B-B4C4-9E0A26C78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32075" y="1690688"/>
            <a:ext cx="5157787" cy="450215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 Most of the borrowers prefer to get loan amount between 5k to 15k.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5C74C-369F-F7F0-4716-B22CEE5D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75E43ED-FCDA-A107-DC4A-0C8876EC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STEP 3: UNIVARIATE ANALYSIS OBSERVATIONS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85968-F671-BD34-03D8-4A67FBF1510E}"/>
              </a:ext>
            </a:extLst>
          </p:cNvPr>
          <p:cNvSpPr txBox="1"/>
          <p:nvPr/>
        </p:nvSpPr>
        <p:spPr>
          <a:xfrm>
            <a:off x="2564876" y="1285614"/>
            <a:ext cx="690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high range of customers in the following scenarios: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FFB46-B264-8018-8ED0-303E7E21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285"/>
            <a:ext cx="12192000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9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2934</TotalTime>
  <Words>1504</Words>
  <Application>Microsoft Office PowerPoint</Application>
  <PresentationFormat>Widescreen</PresentationFormat>
  <Paragraphs>172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</vt:lpstr>
      <vt:lpstr>Calibri</vt:lpstr>
      <vt:lpstr>Gill Sans MT</vt:lpstr>
      <vt:lpstr>Office Theme</vt:lpstr>
      <vt:lpstr>LENDING CLUB CASE STUDY</vt:lpstr>
      <vt:lpstr>OBJECTIVE</vt:lpstr>
      <vt:lpstr>STEPS FOLLOWED FOR EDA</vt:lpstr>
      <vt:lpstr>STEP 1: DATA SOURCING</vt:lpstr>
      <vt:lpstr>STEP 2: DATA CLEANING</vt:lpstr>
      <vt:lpstr>STEP 3: UNIVARIATE ANALYSIS OBSERVATIONS</vt:lpstr>
      <vt:lpstr>STEP 3: UNIVARIATE ANALYSIS OBSERVATIONS</vt:lpstr>
      <vt:lpstr>STEP 3: UNIVARIATE ANALYSIS OBSERVATIONS</vt:lpstr>
      <vt:lpstr>STEP 3: UNIVARIATE ANALYSIS OBSERVATIONS</vt:lpstr>
      <vt:lpstr>STEP 3: UNIVARIATE ANALYSIS OBSERVATIONS</vt:lpstr>
      <vt:lpstr>STEP 3: UNIVARIATE ANALYSIS OBSERVATIONS</vt:lpstr>
      <vt:lpstr>STEP 3: UNIVARIATE ANALYSIS OBSERVATIONS</vt:lpstr>
      <vt:lpstr>STEP 3: UNIVARIATE ANALYSIS OBSERVATIONS</vt:lpstr>
      <vt:lpstr>STEP 3: UNIVARIATE ANALYSIS OBSERVATIONS</vt:lpstr>
      <vt:lpstr>STEP 3: UNIVARIATE ANALYSIS OBSERVATIONS</vt:lpstr>
      <vt:lpstr>STEP 4: BIVARIATE ANALYSIS OBSERVATIONS</vt:lpstr>
      <vt:lpstr>STEP 4: BIVARIATE ANALYSIS OBSERVATIONS</vt:lpstr>
      <vt:lpstr>STEP 4: BIVARIATE ANALYSIS OBSERVATIONS</vt:lpstr>
      <vt:lpstr>STEP 4: BIVARIATE ANALYSIS OBSERVATIONS</vt:lpstr>
      <vt:lpstr>STEP 4: BIVARIATE ANALYSIS OBSERVATIONS</vt:lpstr>
      <vt:lpstr>STEP 4: BIVARIATE ANALYSIS OBSERVATIONS</vt:lpstr>
      <vt:lpstr>STEP 4: BIVARIATE ANALYSIS OBSERVATIONS</vt:lpstr>
      <vt:lpstr>STEP 4: BIVARIATE ANALYSIS OBSERVATIONS</vt:lpstr>
      <vt:lpstr>STEP 4: BIVARIATE ANALYSIS OBSERVATIONS</vt:lpstr>
      <vt:lpstr>STEP 5: MULTIVARIATE ANALYSIS OBSERVATIONS</vt:lpstr>
      <vt:lpstr>STEP 5: MULTIVARIATE ANALYSIS OBSERVATIONS</vt:lpstr>
      <vt:lpstr>STEP 5: MULTIVARIATE ANALYSIS OBSERVATIONS</vt:lpstr>
      <vt:lpstr>STEP 5: MULTIVARIATE ANALYSIS OBSERVATIONS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CLUB CASE STUDY</dc:title>
  <dc:creator>Varsha Kannan</dc:creator>
  <cp:lastModifiedBy>Varsha Kannan</cp:lastModifiedBy>
  <cp:revision>7</cp:revision>
  <dcterms:created xsi:type="dcterms:W3CDTF">2024-05-01T02:42:44Z</dcterms:created>
  <dcterms:modified xsi:type="dcterms:W3CDTF">2024-05-06T18:02:08Z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